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3" r:id="rId6"/>
    <p:sldId id="264" r:id="rId7"/>
    <p:sldId id="271" r:id="rId8"/>
    <p:sldId id="267" r:id="rId9"/>
    <p:sldId id="266" r:id="rId10"/>
    <p:sldId id="272" r:id="rId11"/>
    <p:sldId id="286" r:id="rId12"/>
    <p:sldId id="287" r:id="rId13"/>
    <p:sldId id="288" r:id="rId14"/>
    <p:sldId id="289" r:id="rId15"/>
    <p:sldId id="290" r:id="rId16"/>
    <p:sldId id="291" r:id="rId17"/>
    <p:sldId id="292" r:id="rId18"/>
    <p:sldId id="293" r:id="rId19"/>
    <p:sldId id="294" r:id="rId20"/>
    <p:sldId id="295" r:id="rId21"/>
    <p:sldId id="296" r:id="rId22"/>
    <p:sldId id="305" r:id="rId23"/>
    <p:sldId id="303" r:id="rId24"/>
    <p:sldId id="304" r:id="rId25"/>
    <p:sldId id="299" r:id="rId26"/>
    <p:sldId id="301" r:id="rId27"/>
    <p:sldId id="302" r:id="rId28"/>
    <p:sldId id="300" r:id="rId29"/>
    <p:sldId id="298" r:id="rId30"/>
    <p:sldId id="306" r:id="rId31"/>
    <p:sldId id="310" r:id="rId32"/>
    <p:sldId id="309" r:id="rId33"/>
    <p:sldId id="308" r:id="rId34"/>
    <p:sldId id="317" r:id="rId35"/>
    <p:sldId id="311" r:id="rId36"/>
    <p:sldId id="316" r:id="rId37"/>
    <p:sldId id="315" r:id="rId38"/>
    <p:sldId id="318" r:id="rId39"/>
    <p:sldId id="323" r:id="rId40"/>
    <p:sldId id="324" r:id="rId41"/>
    <p:sldId id="326" r:id="rId42"/>
    <p:sldId id="325" r:id="rId43"/>
    <p:sldId id="321" r:id="rId44"/>
    <p:sldId id="322" r:id="rId45"/>
    <p:sldId id="320" r:id="rId46"/>
    <p:sldId id="328" r:id="rId47"/>
    <p:sldId id="329" r:id="rId48"/>
    <p:sldId id="313"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3476E2-2EAA-4303-BA33-F5AD488385D2}"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171795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476E2-2EAA-4303-BA33-F5AD488385D2}"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1992642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476E2-2EAA-4303-BA33-F5AD488385D2}"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1151557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476E2-2EAA-4303-BA33-F5AD488385D2}"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2538276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53476E2-2EAA-4303-BA33-F5AD488385D2}"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184061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3476E2-2EAA-4303-BA33-F5AD488385D2}"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3124683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3476E2-2EAA-4303-BA33-F5AD488385D2}"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279463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3476E2-2EAA-4303-BA33-F5AD488385D2}"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183701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476E2-2EAA-4303-BA33-F5AD488385D2}"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3746321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53476E2-2EAA-4303-BA33-F5AD488385D2}"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177039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53476E2-2EAA-4303-BA33-F5AD488385D2}"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EC68B-C9DB-4FEA-A98F-C10366FF23DA}" type="slidenum">
              <a:rPr lang="en-US" smtClean="0"/>
              <a:t>‹#›</a:t>
            </a:fld>
            <a:endParaRPr lang="en-US"/>
          </a:p>
        </p:txBody>
      </p:sp>
    </p:spTree>
    <p:extLst>
      <p:ext uri="{BB962C8B-B14F-4D97-AF65-F5344CB8AC3E}">
        <p14:creationId xmlns:p14="http://schemas.microsoft.com/office/powerpoint/2010/main" val="6862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3476E2-2EAA-4303-BA33-F5AD488385D2}" type="datetimeFigureOut">
              <a:rPr lang="en-US" smtClean="0"/>
              <a:t>12/22/2021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DEC68B-C9DB-4FEA-A98F-C10366FF23DA}" type="slidenum">
              <a:rPr lang="en-US" smtClean="0"/>
              <a:t>‹#›</a:t>
            </a:fld>
            <a:endParaRPr lang="en-US"/>
          </a:p>
        </p:txBody>
      </p:sp>
    </p:spTree>
    <p:extLst>
      <p:ext uri="{BB962C8B-B14F-4D97-AF65-F5344CB8AC3E}">
        <p14:creationId xmlns:p14="http://schemas.microsoft.com/office/powerpoint/2010/main" val="910891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81000"/>
            <a:ext cx="9144000" cy="3128963"/>
          </a:xfrm>
        </p:spPr>
        <p:txBody>
          <a:bodyPr>
            <a:normAutofit fontScale="90000"/>
          </a:bodyPr>
          <a:lstStyle/>
          <a:p>
            <a:r>
              <a:rPr lang="en-US" dirty="0" err="1" smtClean="0"/>
              <a:t>Pattonsburg</a:t>
            </a:r>
            <a:r>
              <a:rPr lang="en-US" dirty="0" smtClean="0"/>
              <a:t> R-II</a:t>
            </a:r>
            <a:br>
              <a:rPr lang="en-US" dirty="0" smtClean="0"/>
            </a:br>
            <a:r>
              <a:rPr lang="en-US" dirty="0" smtClean="0"/>
              <a:t>Safe Return to In-Person </a:t>
            </a:r>
            <a:br>
              <a:rPr lang="en-US" dirty="0" smtClean="0"/>
            </a:br>
            <a:r>
              <a:rPr lang="en-US" dirty="0" smtClean="0"/>
              <a:t>Instruction and Continuity</a:t>
            </a:r>
            <a:br>
              <a:rPr lang="en-US" dirty="0" smtClean="0"/>
            </a:br>
            <a:r>
              <a:rPr lang="en-US" dirty="0" smtClean="0"/>
              <a:t>of Services Plan</a:t>
            </a:r>
            <a:endParaRPr lang="en-US" dirty="0"/>
          </a:p>
        </p:txBody>
      </p:sp>
      <p:sp>
        <p:nvSpPr>
          <p:cNvPr id="3" name="Subtitle 2"/>
          <p:cNvSpPr>
            <a:spLocks noGrp="1"/>
          </p:cNvSpPr>
          <p:nvPr>
            <p:ph type="subTitle" idx="1"/>
          </p:nvPr>
        </p:nvSpPr>
        <p:spPr/>
        <p:txBody>
          <a:bodyPr/>
          <a:lstStyle/>
          <a:p>
            <a:r>
              <a:rPr lang="en-US" dirty="0" smtClean="0"/>
              <a:t>2021-2022 Adopted June 21</a:t>
            </a:r>
            <a:r>
              <a:rPr lang="en-US" baseline="30000" dirty="0" smtClean="0"/>
              <a:t>st</a:t>
            </a:r>
            <a:r>
              <a:rPr lang="en-US" dirty="0" smtClean="0"/>
              <a:t>, 2021</a:t>
            </a:r>
          </a:p>
          <a:p>
            <a:r>
              <a:rPr lang="en-US" smtClean="0"/>
              <a:t>Revised December 21</a:t>
            </a:r>
            <a:r>
              <a:rPr lang="en-US" baseline="30000" smtClean="0"/>
              <a:t>st</a:t>
            </a:r>
            <a:r>
              <a:rPr lang="en-US" smtClean="0"/>
              <a:t>, 2021</a:t>
            </a:r>
            <a:endParaRPr lang="en-US" dirty="0"/>
          </a:p>
        </p:txBody>
      </p:sp>
      <p:pic>
        <p:nvPicPr>
          <p:cNvPr id="4" name="Picture 3"/>
          <p:cNvPicPr>
            <a:picLocks noChangeAspect="1"/>
          </p:cNvPicPr>
          <p:nvPr/>
        </p:nvPicPr>
        <p:blipFill>
          <a:blip r:embed="rId2"/>
          <a:stretch>
            <a:fillRect/>
          </a:stretch>
        </p:blipFill>
        <p:spPr>
          <a:xfrm>
            <a:off x="1208580" y="3962400"/>
            <a:ext cx="3236420" cy="1654175"/>
          </a:xfrm>
          <a:prstGeom prst="rect">
            <a:avLst/>
          </a:prstGeom>
        </p:spPr>
      </p:pic>
    </p:spTree>
    <p:extLst>
      <p:ext uri="{BB962C8B-B14F-4D97-AF65-F5344CB8AC3E}">
        <p14:creationId xmlns:p14="http://schemas.microsoft.com/office/powerpoint/2010/main" val="4055645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Physical Distancing</a:t>
            </a:r>
          </a:p>
          <a:p>
            <a:pPr lvl="1"/>
            <a:r>
              <a:rPr lang="en-US" dirty="0" smtClean="0"/>
              <a:t>Physical Distancing guidelines should be adhered to and students and staff should stay 6 feet apart when applicable.</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3829961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Face Covering</a:t>
            </a:r>
          </a:p>
          <a:p>
            <a:pPr marL="457200" lvl="1" indent="0">
              <a:buNone/>
            </a:pPr>
            <a:r>
              <a:rPr lang="en-US" dirty="0" smtClean="0"/>
              <a:t>Face covering will be required by all </a:t>
            </a:r>
            <a:r>
              <a:rPr lang="en-US" dirty="0" err="1" smtClean="0"/>
              <a:t>Pattonsburg</a:t>
            </a:r>
            <a:r>
              <a:rPr lang="en-US" dirty="0" smtClean="0"/>
              <a:t> R-II Employees and Students when physical distancing is not possible.  (i.e. transportation &amp; hallways).  Face covering requirements may be relaxed if local health officials approve.</a:t>
            </a:r>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3302527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Classroom Cleaning Checklist</a:t>
            </a:r>
          </a:p>
          <a:p>
            <a:pPr lvl="1"/>
            <a:r>
              <a:rPr lang="en-US" dirty="0" smtClean="0"/>
              <a:t>All classrooms will be given a quick cleaning guide and the supplies to keep surface areas disinfected.</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346386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Symptom Checklist for Parents</a:t>
            </a:r>
          </a:p>
          <a:p>
            <a:pPr lvl="1"/>
            <a:r>
              <a:rPr lang="en-US" dirty="0" smtClean="0"/>
              <a:t>Parents will be given an at-home symptom checklist .  Parents will be asked to keep students home if any symptoms are present.</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160590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Symptom Checklist for </a:t>
            </a:r>
            <a:br>
              <a:rPr lang="en-US" dirty="0" smtClean="0"/>
            </a:br>
            <a:r>
              <a:rPr lang="en-US" dirty="0"/>
              <a:t>	</a:t>
            </a:r>
            <a:r>
              <a:rPr lang="en-US" dirty="0" smtClean="0"/>
              <a:t>			Teachers</a:t>
            </a:r>
            <a:endParaRPr lang="en-US" dirty="0"/>
          </a:p>
        </p:txBody>
      </p:sp>
      <p:sp>
        <p:nvSpPr>
          <p:cNvPr id="3" name="Content Placeholder 2"/>
          <p:cNvSpPr>
            <a:spLocks noGrp="1"/>
          </p:cNvSpPr>
          <p:nvPr>
            <p:ph idx="1"/>
          </p:nvPr>
        </p:nvSpPr>
        <p:spPr/>
        <p:txBody>
          <a:bodyPr/>
          <a:lstStyle/>
          <a:p>
            <a:pPr marL="0" indent="0">
              <a:buNone/>
            </a:pPr>
            <a:r>
              <a:rPr lang="en-US" dirty="0" smtClean="0"/>
              <a:t>Teachers will be given a symptom checklist for immediate nurse referral.  Teachers will mark the symptom present.  Students will immediately report to the nurse or secretary, and parents will be contacted to pick-up their child. </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273499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Symptom Checklist for Substitute Teachers</a:t>
            </a:r>
          </a:p>
          <a:p>
            <a:pPr lvl="1"/>
            <a:r>
              <a:rPr lang="en-US" dirty="0" smtClean="0"/>
              <a:t>Substitute teachers will be given a symptom checklist upon entering assigned location.  Substitute teachers must sign off on symptom checklist.</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4096394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Staggered Classes and Stable Groupings</a:t>
            </a:r>
          </a:p>
          <a:p>
            <a:pPr lvl="1"/>
            <a:r>
              <a:rPr lang="en-US" dirty="0" smtClean="0"/>
              <a:t>In order to easily trace contact, as possible, schedules should be revised to include staggered class times or stable groupings so groups minimize contact with other groups.</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4049857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Cleaning and Sanitation Training</a:t>
            </a:r>
          </a:p>
          <a:p>
            <a:pPr lvl="1"/>
            <a:r>
              <a:rPr lang="en-US" dirty="0" smtClean="0"/>
              <a:t>Staff will be trained on cleaning and sanitizing protocol.</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14704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COVID Training</a:t>
            </a:r>
          </a:p>
          <a:p>
            <a:pPr lvl="1"/>
            <a:r>
              <a:rPr lang="en-US" dirty="0" smtClean="0"/>
              <a:t>Staff will be trained in COVID process, procedures, symptoms, and protocols.  This training will be added to the beginning of the year mandatory training modules from MUSIC.</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567800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School Signage</a:t>
            </a:r>
          </a:p>
          <a:p>
            <a:pPr lvl="1"/>
            <a:r>
              <a:rPr lang="en-US" dirty="0" smtClean="0"/>
              <a:t>Signs will be posted on the entryway doors of all locations and any other necessary locations.  These signs will depict expectations and protocol for those entering the location.</a:t>
            </a:r>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04726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The </a:t>
            </a:r>
            <a:r>
              <a:rPr lang="en-US" dirty="0" err="1" smtClean="0"/>
              <a:t>Pattonsburg</a:t>
            </a:r>
            <a:r>
              <a:rPr lang="en-US" dirty="0" smtClean="0"/>
              <a:t> R-II School District is committed to preparing every student for a successful future-regardless of the learning environment-to ensure that students develop into lifelong, self-directed learners and to empower students to achieve college and career success.  As we continue to educate students during the COVID-19 pandemic, we will focus on strengthening relationships, providing equitable learning, and supporting the overall well-being of our students, parents, school staff, and community.</a:t>
            </a:r>
          </a:p>
          <a:p>
            <a:endParaRPr lang="en-US" dirty="0"/>
          </a:p>
        </p:txBody>
      </p:sp>
      <p:pic>
        <p:nvPicPr>
          <p:cNvPr id="4" name="Picture 3"/>
          <p:cNvPicPr>
            <a:picLocks noChangeAspect="1"/>
          </p:cNvPicPr>
          <p:nvPr/>
        </p:nvPicPr>
        <p:blipFill>
          <a:blip r:embed="rId2"/>
          <a:stretch>
            <a:fillRect/>
          </a:stretch>
        </p:blipFill>
        <p:spPr>
          <a:xfrm>
            <a:off x="4142280" y="365125"/>
            <a:ext cx="3236420" cy="1460500"/>
          </a:xfrm>
          <a:prstGeom prst="rect">
            <a:avLst/>
          </a:prstGeom>
        </p:spPr>
      </p:pic>
    </p:spTree>
    <p:extLst>
      <p:ext uri="{BB962C8B-B14F-4D97-AF65-F5344CB8AC3E}">
        <p14:creationId xmlns:p14="http://schemas.microsoft.com/office/powerpoint/2010/main" val="2131957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Hand Sanitizer Stations</a:t>
            </a:r>
          </a:p>
          <a:p>
            <a:pPr lvl="1"/>
            <a:r>
              <a:rPr lang="en-US" dirty="0" smtClean="0"/>
              <a:t>Additional hand sanitizer stations will be placed at entryways and expectations will be that all students and visitors will sanitize upon entry into the buildings.</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962735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Buses</a:t>
            </a:r>
          </a:p>
          <a:p>
            <a:pPr lvl="1"/>
            <a:r>
              <a:rPr lang="en-US" dirty="0" smtClean="0"/>
              <a:t>Buses will be cleaned and disinfected at regular intervals.  Parents should transport students with compromised immune systems.  Masks and assigned seating will be required on school transportation.</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630023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Outside Visitors</a:t>
            </a:r>
          </a:p>
          <a:p>
            <a:pPr lvl="1"/>
            <a:r>
              <a:rPr lang="en-US" dirty="0" smtClean="0"/>
              <a:t>Visitors must wear face covering, sign in, and fill out a symptom checklist.  Outside visitors may be restricted if COVID-19 conditions warrant it.</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104702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Volunteers</a:t>
            </a:r>
          </a:p>
          <a:p>
            <a:pPr lvl="1"/>
            <a:r>
              <a:rPr lang="en-US" dirty="0" smtClean="0"/>
              <a:t>Volunteers must wear face covering, sign-in and fill out a symptom checklist.  Outside volunteers may be restricted if COVID-19 conditions warrant it.</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3193719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Lunch Expectations</a:t>
            </a:r>
          </a:p>
          <a:p>
            <a:pPr lvl="1"/>
            <a:r>
              <a:rPr lang="en-US" dirty="0" smtClean="0"/>
              <a:t>Visitors will no longer be allowed to enter the school for lunch shifts.</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397636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Parent-teacher Conferences</a:t>
            </a:r>
          </a:p>
          <a:p>
            <a:pPr lvl="1"/>
            <a:r>
              <a:rPr lang="en-US" dirty="0" smtClean="0"/>
              <a:t>Parent-teacher conferences may be virtual.  If virtual teachers are expected to make contact with parents to set date and times for conferences.  The district goal is 100% participation.</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30884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IEP/504 Meetings</a:t>
            </a:r>
          </a:p>
          <a:p>
            <a:pPr lvl="1"/>
            <a:r>
              <a:rPr lang="en-US" dirty="0" smtClean="0"/>
              <a:t>IEP and 504 meetings may be held virtually, via teleconference, or held in person at an offsite location when possible in order to limit the number of outside visitors in the school buildings.</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298980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Guest Speakers</a:t>
            </a:r>
          </a:p>
          <a:p>
            <a:pPr lvl="1"/>
            <a:r>
              <a:rPr lang="en-US" dirty="0" smtClean="0"/>
              <a:t>Guest speakers, classroom programs, etc. may be limited based off of COVID-19 restrictions, and if needed, can be held virtually.</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377355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Classroom Supplies</a:t>
            </a:r>
          </a:p>
          <a:p>
            <a:pPr lvl="1"/>
            <a:r>
              <a:rPr lang="en-US" dirty="0" smtClean="0"/>
              <a:t>We discourage the use of shared classroom supplies.  Students should have labeled individual supplies, including technology devices and equipment.</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3185595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Assigned Seats</a:t>
            </a:r>
          </a:p>
          <a:p>
            <a:pPr lvl="1"/>
            <a:r>
              <a:rPr lang="en-US" dirty="0" smtClean="0"/>
              <a:t>Students should have assigned seats or locations in the classroom and on buses.  Flexible seating and rotations should be minimized or removed at this time.</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864024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Goals for Re-entry</a:t>
            </a:r>
            <a:endParaRPr lang="en-US" dirty="0"/>
          </a:p>
        </p:txBody>
      </p:sp>
      <p:sp>
        <p:nvSpPr>
          <p:cNvPr id="3" name="Content Placeholder 2"/>
          <p:cNvSpPr>
            <a:spLocks noGrp="1"/>
          </p:cNvSpPr>
          <p:nvPr>
            <p:ph idx="1"/>
          </p:nvPr>
        </p:nvSpPr>
        <p:spPr/>
        <p:txBody>
          <a:bodyPr/>
          <a:lstStyle/>
          <a:p>
            <a:r>
              <a:rPr lang="en-US" dirty="0" smtClean="0"/>
              <a:t>To keep students and staff physically safe</a:t>
            </a:r>
          </a:p>
          <a:p>
            <a:r>
              <a:rPr lang="en-US" dirty="0" smtClean="0"/>
              <a:t>To care for the social-emotional and mental health needs of students and staff</a:t>
            </a:r>
          </a:p>
          <a:p>
            <a:r>
              <a:rPr lang="en-US" dirty="0" smtClean="0"/>
              <a:t>To provide continued teaching and learning aligned to Missouri Learning Standards in all learning environments (</a:t>
            </a:r>
            <a:r>
              <a:rPr lang="en-US" dirty="0" err="1" smtClean="0"/>
              <a:t>ie</a:t>
            </a:r>
            <a:r>
              <a:rPr lang="en-US" dirty="0" smtClean="0"/>
              <a:t>, in person, blended, and/or distance learning environments)</a:t>
            </a:r>
          </a:p>
          <a:p>
            <a:r>
              <a:rPr lang="en-US" dirty="0" smtClean="0"/>
              <a:t>To meet the individual needs of every student</a:t>
            </a:r>
          </a:p>
          <a:p>
            <a:r>
              <a:rPr lang="en-US" dirty="0" smtClean="0"/>
              <a:t>To provide clear protocol for all stakeholders regarding instruction and during the COVID-19 pandemic.</a:t>
            </a:r>
          </a:p>
        </p:txBody>
      </p:sp>
      <p:pic>
        <p:nvPicPr>
          <p:cNvPr id="4" name="Picture 3"/>
          <p:cNvPicPr>
            <a:picLocks noChangeAspect="1"/>
          </p:cNvPicPr>
          <p:nvPr/>
        </p:nvPicPr>
        <p:blipFill>
          <a:blip r:embed="rId2"/>
          <a:stretch>
            <a:fillRect/>
          </a:stretch>
        </p:blipFill>
        <p:spPr>
          <a:xfrm>
            <a:off x="941880" y="479425"/>
            <a:ext cx="2957020" cy="1211263"/>
          </a:xfrm>
          <a:prstGeom prst="rect">
            <a:avLst/>
          </a:prstGeom>
        </p:spPr>
      </p:pic>
    </p:spTree>
    <p:extLst>
      <p:ext uri="{BB962C8B-B14F-4D97-AF65-F5344CB8AC3E}">
        <p14:creationId xmlns:p14="http://schemas.microsoft.com/office/powerpoint/2010/main" val="11385986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Special Classes</a:t>
            </a:r>
          </a:p>
          <a:p>
            <a:pPr lvl="1"/>
            <a:r>
              <a:rPr lang="en-US" dirty="0" smtClean="0"/>
              <a:t>Students will move in cohort groups to special classes with sanitation between each session.</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782027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Considerations:</a:t>
            </a:r>
            <a:endParaRPr lang="en-US" dirty="0"/>
          </a:p>
        </p:txBody>
      </p:sp>
      <p:sp>
        <p:nvSpPr>
          <p:cNvPr id="3" name="Content Placeholder 2"/>
          <p:cNvSpPr>
            <a:spLocks noGrp="1"/>
          </p:cNvSpPr>
          <p:nvPr>
            <p:ph idx="1"/>
          </p:nvPr>
        </p:nvSpPr>
        <p:spPr/>
        <p:txBody>
          <a:bodyPr/>
          <a:lstStyle/>
          <a:p>
            <a:pPr marL="0" indent="0">
              <a:buNone/>
            </a:pPr>
            <a:r>
              <a:rPr lang="en-US" dirty="0" smtClean="0"/>
              <a:t>Rental of Facilities</a:t>
            </a:r>
          </a:p>
          <a:p>
            <a:pPr lvl="1"/>
            <a:r>
              <a:rPr lang="en-US" dirty="0" smtClean="0"/>
              <a:t>The district will return to renting school facilities to outside croups on July 1, 2021, but rentals can be restricted if COVID-19 conditions warrant the change.</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1398753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Daily Symptom Checklist for r				Re-entry</a:t>
            </a:r>
            <a:endParaRPr lang="en-US" dirty="0"/>
          </a:p>
        </p:txBody>
      </p:sp>
      <p:sp>
        <p:nvSpPr>
          <p:cNvPr id="3" name="Content Placeholder 2"/>
          <p:cNvSpPr>
            <a:spLocks noGrp="1"/>
          </p:cNvSpPr>
          <p:nvPr>
            <p:ph idx="1"/>
          </p:nvPr>
        </p:nvSpPr>
        <p:spPr/>
        <p:txBody>
          <a:bodyPr/>
          <a:lstStyle/>
          <a:p>
            <a:pPr lvl="1"/>
            <a:r>
              <a:rPr lang="en-US" dirty="0" smtClean="0"/>
              <a:t>Do you have a fever of 100.4 degrees or above?</a:t>
            </a:r>
          </a:p>
          <a:p>
            <a:pPr lvl="1"/>
            <a:r>
              <a:rPr lang="en-US" dirty="0" smtClean="0"/>
              <a:t>Have you had a fever of 100.4 degrees or above in the last 48 hours without Tylenol or a fever reducer?</a:t>
            </a:r>
          </a:p>
          <a:p>
            <a:pPr lvl="1"/>
            <a:r>
              <a:rPr lang="en-US" dirty="0" smtClean="0"/>
              <a:t>Do you have cough, sore throat, congestion, or a runny nose?</a:t>
            </a:r>
          </a:p>
          <a:p>
            <a:pPr lvl="1"/>
            <a:r>
              <a:rPr lang="en-US" dirty="0" smtClean="0"/>
              <a:t>Have you had a new loss of taste or smell?</a:t>
            </a:r>
          </a:p>
          <a:p>
            <a:pPr lvl="1"/>
            <a:r>
              <a:rPr lang="en-US" dirty="0" smtClean="0"/>
              <a:t>Do you have nausea, vomiting, or diarrhea?</a:t>
            </a:r>
          </a:p>
          <a:p>
            <a:pPr lvl="1"/>
            <a:r>
              <a:rPr lang="en-US" dirty="0" smtClean="0"/>
              <a:t>Have you come into close contact (within 6 feet) with someone diagnosed with COVID-19 within the last 2 weeks?  Have you been in close contact with a confirmed case?</a:t>
            </a:r>
          </a:p>
          <a:p>
            <a:pPr lvl="1"/>
            <a:r>
              <a:rPr lang="en-US" dirty="0" smtClean="0"/>
              <a:t>Do you have a new headache?</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3169867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Disinfection Funds Supply List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Lysol spray/disinfectant spray in each learning space/student contact space</a:t>
            </a:r>
          </a:p>
          <a:p>
            <a:r>
              <a:rPr lang="en-US" dirty="0" smtClean="0"/>
              <a:t>Hand soap in classrooms with sinks</a:t>
            </a:r>
          </a:p>
          <a:p>
            <a:r>
              <a:rPr lang="en-US" dirty="0" err="1" smtClean="0"/>
              <a:t>Clorax</a:t>
            </a:r>
            <a:r>
              <a:rPr lang="en-US" dirty="0" smtClean="0"/>
              <a:t> wipes in each learning space/student contact space</a:t>
            </a:r>
          </a:p>
          <a:p>
            <a:r>
              <a:rPr lang="en-US" dirty="0" smtClean="0"/>
              <a:t>Face coverings (clear face shields/masks for elementary teachers)</a:t>
            </a:r>
          </a:p>
          <a:p>
            <a:r>
              <a:rPr lang="en-US" dirty="0" smtClean="0"/>
              <a:t>Gloves</a:t>
            </a:r>
          </a:p>
          <a:p>
            <a:r>
              <a:rPr lang="en-US" dirty="0" smtClean="0"/>
              <a:t>Hand sanitizer in each learning space/student contact space</a:t>
            </a:r>
          </a:p>
          <a:p>
            <a:r>
              <a:rPr lang="en-US" dirty="0" smtClean="0"/>
              <a:t>No-touch thermometers (1 in each building)</a:t>
            </a:r>
          </a:p>
          <a:p>
            <a:r>
              <a:rPr lang="en-US" dirty="0" smtClean="0"/>
              <a:t>Additional hand sanitizer stations for buses and at entryway in every building.</a:t>
            </a:r>
          </a:p>
          <a:p>
            <a:r>
              <a:rPr lang="en-US" dirty="0" smtClean="0"/>
              <a:t>Magnets for parent symptom checklist</a:t>
            </a:r>
          </a:p>
          <a:p>
            <a:r>
              <a:rPr lang="en-US" dirty="0" smtClean="0"/>
              <a:t>Signage for doors/entryway/buses/drop-offs</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778364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Daily Screening and Reporting 				Protocol:  Students</a:t>
            </a:r>
            <a:endParaRPr lang="en-US" dirty="0"/>
          </a:p>
        </p:txBody>
      </p:sp>
      <p:sp>
        <p:nvSpPr>
          <p:cNvPr id="3" name="Content Placeholder 2"/>
          <p:cNvSpPr>
            <a:spLocks noGrp="1"/>
          </p:cNvSpPr>
          <p:nvPr>
            <p:ph idx="1"/>
          </p:nvPr>
        </p:nvSpPr>
        <p:spPr/>
        <p:txBody>
          <a:bodyPr>
            <a:normAutofit/>
          </a:bodyPr>
          <a:lstStyle/>
          <a:p>
            <a:r>
              <a:rPr lang="en-US" dirty="0" smtClean="0"/>
              <a:t>Families will be required to complete an assessment of their student prior to the start of each day.</a:t>
            </a:r>
          </a:p>
          <a:p>
            <a:r>
              <a:rPr lang="en-US" dirty="0" smtClean="0"/>
              <a:t>Any symptomatic student will be required to stay at home and arrange to be tested for COVID-19.</a:t>
            </a:r>
          </a:p>
          <a:p>
            <a:r>
              <a:rPr lang="en-US" dirty="0" smtClean="0"/>
              <a:t>Any student who tests positive for COVID-19 within the last two weeks will need to contact the Daviess County Health Department and follow their guidance for isolation and quarantine.</a:t>
            </a:r>
          </a:p>
          <a:p>
            <a:r>
              <a:rPr lang="en-US" dirty="0" smtClean="0"/>
              <a:t>If students are fully masked, and the close-contact occurs at school, quarantine will not be required.</a:t>
            </a:r>
          </a:p>
          <a:p>
            <a:pPr marL="0" indent="0">
              <a:buNone/>
            </a:pP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40157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Daily Screening and Reporting 				Protocol:  Staff</a:t>
            </a:r>
            <a:endParaRPr lang="en-US" dirty="0"/>
          </a:p>
        </p:txBody>
      </p:sp>
      <p:sp>
        <p:nvSpPr>
          <p:cNvPr id="3" name="Content Placeholder 2"/>
          <p:cNvSpPr>
            <a:spLocks noGrp="1"/>
          </p:cNvSpPr>
          <p:nvPr>
            <p:ph idx="1"/>
          </p:nvPr>
        </p:nvSpPr>
        <p:spPr/>
        <p:txBody>
          <a:bodyPr>
            <a:normAutofit/>
          </a:bodyPr>
          <a:lstStyle/>
          <a:p>
            <a:r>
              <a:rPr lang="en-US" dirty="0" smtClean="0"/>
              <a:t>Staff members will be required to complete a self-assessment prior to the start of each work day.</a:t>
            </a:r>
          </a:p>
          <a:p>
            <a:r>
              <a:rPr lang="en-US" dirty="0" smtClean="0"/>
              <a:t>Any symptomatic staff member will be required to stay home, notify their supervisor that they will be unable to report to work, and complete the request via, </a:t>
            </a:r>
            <a:r>
              <a:rPr lang="en-US" dirty="0" err="1" smtClean="0"/>
              <a:t>TalentED</a:t>
            </a:r>
            <a:r>
              <a:rPr lang="en-US" dirty="0" smtClean="0"/>
              <a:t>.  They should also arrange to be tested for COVID-19.</a:t>
            </a:r>
          </a:p>
          <a:p>
            <a:r>
              <a:rPr lang="en-US" dirty="0" smtClean="0"/>
              <a:t>Any staff member required to isolate or quarantine per Daviess County Health Department can only report back to work once they provide medical documentation to the Superintendent that stipulates that they are cleared to return to work.</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083913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Daily Screening and Reporting 				Protocol:  Visitors and Vendors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Visitors and vendors authorized to be in District buildings and on District property are required to first register with a District Staff member at the building’s entry and complete a self-assessment prior to being allowed access to any District facility.</a:t>
            </a:r>
          </a:p>
          <a:p>
            <a:r>
              <a:rPr lang="en-US" dirty="0" smtClean="0"/>
              <a:t>Any symptomatic visitor or vendor will be required to leave the premises and arrange to be tested for COVID-19.</a:t>
            </a:r>
          </a:p>
          <a:p>
            <a:r>
              <a:rPr lang="en-US" dirty="0" smtClean="0"/>
              <a:t>Those testing positive for COVID-19 will need to follow the guidance given by their respective Public Health Center or Department for isolation and quarantine.</a:t>
            </a:r>
          </a:p>
          <a:p>
            <a:r>
              <a:rPr lang="en-US" dirty="0" smtClean="0"/>
              <a:t>Any visitor or vendor who indicates that they have been in close contact with someone diagnosed with COVID-19 within the last two weeks or those testing positive for COVID-19 will need to follow the guidance given by their respective Public Health Center or Department.</a:t>
            </a:r>
          </a:p>
          <a:p>
            <a:r>
              <a:rPr lang="en-US" dirty="0" smtClean="0"/>
              <a:t>The District staff person who receives this information shall report the matter to the District Office and the individual will be flagged on the District’s visitor list.</a:t>
            </a:r>
          </a:p>
          <a:p>
            <a:r>
              <a:rPr lang="en-US" dirty="0" smtClean="0"/>
              <a:t>Such visitor or vendor will not be allowed back on the premises until they are asymptomatic and have provided medical documentation to the District Office that stipulates that they are cleared to visit or conduct business on district property.</a:t>
            </a:r>
          </a:p>
        </p:txBody>
      </p:sp>
      <p:pic>
        <p:nvPicPr>
          <p:cNvPr id="4" name="Picture 3"/>
          <p:cNvPicPr>
            <a:picLocks noChangeAspect="1"/>
          </p:cNvPicPr>
          <p:nvPr/>
        </p:nvPicPr>
        <p:blipFill>
          <a:blip r:embed="rId2"/>
          <a:stretch>
            <a:fillRect/>
          </a:stretch>
        </p:blipFill>
        <p:spPr>
          <a:xfrm>
            <a:off x="1041400" y="365125"/>
            <a:ext cx="2565400" cy="1460500"/>
          </a:xfrm>
          <a:prstGeom prst="rect">
            <a:avLst/>
          </a:prstGeom>
        </p:spPr>
      </p:pic>
    </p:spTree>
    <p:extLst>
      <p:ext uri="{BB962C8B-B14F-4D97-AF65-F5344CB8AC3E}">
        <p14:creationId xmlns:p14="http://schemas.microsoft.com/office/powerpoint/2010/main" val="3364788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Positive Test Procedures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If someone has tested positive for COVID-19 virus who has been at a District facility, the District will coordinate with the Daviess County Health Department and follow their direction which may include the following:</a:t>
            </a:r>
          </a:p>
          <a:p>
            <a:pPr lvl="1"/>
            <a:r>
              <a:rPr lang="en-US" dirty="0" smtClean="0"/>
              <a:t>Communicate to all staff and families of students who were in the same building or campus as the diagnosed individual with guidance provided by the Daviess County Health Department.</a:t>
            </a:r>
          </a:p>
          <a:p>
            <a:pPr lvl="1"/>
            <a:r>
              <a:rPr lang="en-US" dirty="0" smtClean="0"/>
              <a:t>Communicate to all district families the particulars of the situation and steps being taken as a result of the incident.</a:t>
            </a:r>
          </a:p>
          <a:p>
            <a:pPr lvl="1"/>
            <a:r>
              <a:rPr lang="en-US" dirty="0" smtClean="0"/>
              <a:t>Initiate cleaning and sanitizing protocols as issued by Daviess County Health Department.  </a:t>
            </a:r>
          </a:p>
          <a:p>
            <a:pPr lvl="1"/>
            <a:r>
              <a:rPr lang="en-US" dirty="0" smtClean="0"/>
              <a:t>Await Daviess County Health Department for guidance.</a:t>
            </a:r>
          </a:p>
          <a:p>
            <a:pPr lvl="1"/>
            <a:r>
              <a:rPr lang="en-US" dirty="0" smtClean="0"/>
              <a:t>If someone has knowingly come into direct contact with an individual who has tested positive for COVID-19, that individual (regardless of whether symptomatic or asymptomatic) will be required to leave the premises and consult with the Daviess County Health Department and follow their direction.</a:t>
            </a:r>
          </a:p>
          <a:p>
            <a:pPr marL="457200" lvl="1" indent="0">
              <a:buNone/>
            </a:pPr>
            <a:r>
              <a:rPr lang="en-US" sz="1200" dirty="0" smtClean="0"/>
              <a:t>*</a:t>
            </a:r>
            <a:r>
              <a:rPr lang="en-US" sz="1200" i="1" dirty="0" err="1" smtClean="0"/>
              <a:t>Pattonsburg</a:t>
            </a:r>
            <a:r>
              <a:rPr lang="en-US" sz="1200" i="1" dirty="0" smtClean="0"/>
              <a:t> R-II re-entry plan is adapted from Missouri Department of Elementary and Secondary Education and Education Webinar “Re-entry Guidance for Schools, “North Kansas City School District “Return to School Recommendations,” Liberty Public Schools “Re-entry Planning and Updates, and Chillicothe Public Schools “Re-entry Guidance for Schools.”</a:t>
            </a:r>
            <a:endParaRPr lang="en-US" sz="1200"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25381845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Mitigation Strategy</a:t>
            </a:r>
            <a:endParaRPr lang="en-US" dirty="0"/>
          </a:p>
        </p:txBody>
      </p:sp>
      <p:sp>
        <p:nvSpPr>
          <p:cNvPr id="3" name="Content Placeholder 2"/>
          <p:cNvSpPr>
            <a:spLocks noGrp="1"/>
          </p:cNvSpPr>
          <p:nvPr>
            <p:ph sz="half" idx="1"/>
          </p:nvPr>
        </p:nvSpPr>
        <p:spPr/>
        <p:txBody>
          <a:bodyPr/>
          <a:lstStyle/>
          <a:p>
            <a:pPr marL="0" indent="0">
              <a:buNone/>
            </a:pPr>
            <a:r>
              <a:rPr lang="en-US" dirty="0" smtClean="0"/>
              <a:t>Universal and correct wearing of masks	</a:t>
            </a:r>
            <a:endParaRPr lang="en-US" dirty="0"/>
          </a:p>
        </p:txBody>
      </p:sp>
      <p:sp>
        <p:nvSpPr>
          <p:cNvPr id="4" name="Content Placeholder 3"/>
          <p:cNvSpPr>
            <a:spLocks noGrp="1"/>
          </p:cNvSpPr>
          <p:nvPr>
            <p:ph sz="half" idx="2"/>
          </p:nvPr>
        </p:nvSpPr>
        <p:spPr/>
        <p:txBody>
          <a:bodyPr/>
          <a:lstStyle/>
          <a:p>
            <a:pPr marL="0" indent="0">
              <a:buNone/>
            </a:pPr>
            <a:r>
              <a:rPr lang="en-US" dirty="0" smtClean="0"/>
              <a:t>Example Responses</a:t>
            </a:r>
          </a:p>
          <a:p>
            <a:pPr lvl="1"/>
            <a:r>
              <a:rPr lang="en-US" dirty="0" smtClean="0"/>
              <a:t>Consistent with CDC</a:t>
            </a:r>
          </a:p>
          <a:p>
            <a:pPr lvl="1"/>
            <a:r>
              <a:rPr lang="en-US" dirty="0" smtClean="0"/>
              <a:t>Masks mandated</a:t>
            </a:r>
          </a:p>
          <a:p>
            <a:pPr lvl="1"/>
            <a:r>
              <a:rPr lang="en-US" dirty="0" smtClean="0"/>
              <a:t>Masks mandated for adults</a:t>
            </a:r>
          </a:p>
          <a:p>
            <a:pPr lvl="1"/>
            <a:r>
              <a:rPr lang="en-US" dirty="0" smtClean="0"/>
              <a:t>Masks mandated for students</a:t>
            </a:r>
          </a:p>
          <a:p>
            <a:pPr lvl="1"/>
            <a:r>
              <a:rPr lang="en-US" dirty="0" smtClean="0"/>
              <a:t>Masks mandated for students beginning in 3</a:t>
            </a:r>
            <a:r>
              <a:rPr lang="en-US" baseline="30000" dirty="0" smtClean="0"/>
              <a:t>rd</a:t>
            </a:r>
            <a:r>
              <a:rPr lang="en-US" dirty="0" smtClean="0"/>
              <a:t> grade and adults</a:t>
            </a:r>
          </a:p>
          <a:p>
            <a:pPr lvl="1"/>
            <a:r>
              <a:rPr lang="en-US" dirty="0" smtClean="0"/>
              <a:t>Masks allowed</a:t>
            </a:r>
            <a:r>
              <a:rPr lang="en-US" dirty="0"/>
              <a:t>	</a:t>
            </a:r>
          </a:p>
        </p:txBody>
      </p:sp>
      <p:pic>
        <p:nvPicPr>
          <p:cNvPr id="5" name="Picture 4"/>
          <p:cNvPicPr>
            <a:picLocks noChangeAspect="1"/>
          </p:cNvPicPr>
          <p:nvPr/>
        </p:nvPicPr>
        <p:blipFill>
          <a:blip r:embed="rId2"/>
          <a:stretch>
            <a:fillRect/>
          </a:stretch>
        </p:blipFill>
        <p:spPr>
          <a:xfrm>
            <a:off x="838200" y="365125"/>
            <a:ext cx="3733800" cy="1460500"/>
          </a:xfrm>
          <a:prstGeom prst="rect">
            <a:avLst/>
          </a:prstGeom>
        </p:spPr>
      </p:pic>
    </p:spTree>
    <p:extLst>
      <p:ext uri="{BB962C8B-B14F-4D97-AF65-F5344CB8AC3E}">
        <p14:creationId xmlns:p14="http://schemas.microsoft.com/office/powerpoint/2010/main" val="31058535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Mitigation Strategy</a:t>
            </a:r>
            <a:endParaRPr lang="en-US" dirty="0"/>
          </a:p>
        </p:txBody>
      </p:sp>
      <p:sp>
        <p:nvSpPr>
          <p:cNvPr id="3" name="Content Placeholder 2"/>
          <p:cNvSpPr>
            <a:spLocks noGrp="1"/>
          </p:cNvSpPr>
          <p:nvPr>
            <p:ph sz="half" idx="1"/>
          </p:nvPr>
        </p:nvSpPr>
        <p:spPr/>
        <p:txBody>
          <a:bodyPr/>
          <a:lstStyle/>
          <a:p>
            <a:pPr marL="0" indent="0">
              <a:buNone/>
            </a:pPr>
            <a:r>
              <a:rPr lang="en-US" dirty="0" smtClean="0"/>
              <a:t>Physical distancing (e.g., including use of cohorts/</a:t>
            </a:r>
            <a:r>
              <a:rPr lang="en-US" dirty="0" err="1" smtClean="0"/>
              <a:t>podding</a:t>
            </a:r>
            <a:r>
              <a:rPr lang="en-US" dirty="0" smtClean="0"/>
              <a:t>)		</a:t>
            </a:r>
            <a:endParaRPr lang="en-US" dirty="0"/>
          </a:p>
        </p:txBody>
      </p:sp>
      <p:sp>
        <p:nvSpPr>
          <p:cNvPr id="4" name="Content Placeholder 3"/>
          <p:cNvSpPr>
            <a:spLocks noGrp="1"/>
          </p:cNvSpPr>
          <p:nvPr>
            <p:ph sz="half" idx="2"/>
          </p:nvPr>
        </p:nvSpPr>
        <p:spPr/>
        <p:txBody>
          <a:bodyPr/>
          <a:lstStyle/>
          <a:p>
            <a:pPr marL="0" indent="0">
              <a:buNone/>
            </a:pPr>
            <a:r>
              <a:rPr lang="en-US" dirty="0" smtClean="0"/>
              <a:t>Example of Responses</a:t>
            </a:r>
          </a:p>
          <a:p>
            <a:pPr lvl="1"/>
            <a:r>
              <a:rPr lang="en-US" dirty="0" smtClean="0"/>
              <a:t>Consistent with CDE</a:t>
            </a:r>
          </a:p>
          <a:p>
            <a:pPr lvl="1"/>
            <a:r>
              <a:rPr lang="en-US" dirty="0" smtClean="0"/>
              <a:t>Students in cohorts with distancing</a:t>
            </a:r>
          </a:p>
          <a:p>
            <a:pPr lvl="1"/>
            <a:r>
              <a:rPr lang="en-US" dirty="0" smtClean="0"/>
              <a:t>Barriers, routing and minimum distancing</a:t>
            </a:r>
            <a:endParaRPr lang="en-US" dirty="0"/>
          </a:p>
        </p:txBody>
      </p:sp>
      <p:pic>
        <p:nvPicPr>
          <p:cNvPr id="5" name="Picture 4"/>
          <p:cNvPicPr>
            <a:picLocks noChangeAspect="1"/>
          </p:cNvPicPr>
          <p:nvPr/>
        </p:nvPicPr>
        <p:blipFill>
          <a:blip r:embed="rId2"/>
          <a:stretch>
            <a:fillRect/>
          </a:stretch>
        </p:blipFill>
        <p:spPr>
          <a:xfrm>
            <a:off x="838200" y="365125"/>
            <a:ext cx="3733800" cy="1460500"/>
          </a:xfrm>
          <a:prstGeom prst="rect">
            <a:avLst/>
          </a:prstGeom>
        </p:spPr>
      </p:pic>
    </p:spTree>
    <p:extLst>
      <p:ext uri="{BB962C8B-B14F-4D97-AF65-F5344CB8AC3E}">
        <p14:creationId xmlns:p14="http://schemas.microsoft.com/office/powerpoint/2010/main" val="4195862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                          Models for Learning</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
        <p:nvSpPr>
          <p:cNvPr id="5" name="Oval 4"/>
          <p:cNvSpPr/>
          <p:nvPr/>
        </p:nvSpPr>
        <p:spPr>
          <a:xfrm>
            <a:off x="1777999" y="2821634"/>
            <a:ext cx="3689350" cy="31623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249736" y="2821634"/>
            <a:ext cx="3357563" cy="297283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931023" y="2793177"/>
            <a:ext cx="3140075" cy="302974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5619345" y="3933845"/>
            <a:ext cx="1110459" cy="923330"/>
          </a:xfrm>
          <a:prstGeom prst="rect">
            <a:avLst/>
          </a:prstGeom>
          <a:noFill/>
        </p:spPr>
        <p:txBody>
          <a:bodyPr wrap="square" rtlCol="0">
            <a:spAutoFit/>
          </a:bodyPr>
          <a:lstStyle/>
          <a:p>
            <a:r>
              <a:rPr lang="en-US" dirty="0" smtClean="0"/>
              <a:t>Physically Distanced	</a:t>
            </a:r>
            <a:endParaRPr lang="en-US" dirty="0"/>
          </a:p>
        </p:txBody>
      </p:sp>
      <p:sp>
        <p:nvSpPr>
          <p:cNvPr id="11" name="TextBox 10"/>
          <p:cNvSpPr txBox="1"/>
          <p:nvPr/>
        </p:nvSpPr>
        <p:spPr>
          <a:xfrm flipH="1">
            <a:off x="8064500" y="3661718"/>
            <a:ext cx="1320800" cy="646331"/>
          </a:xfrm>
          <a:prstGeom prst="rect">
            <a:avLst/>
          </a:prstGeom>
          <a:noFill/>
        </p:spPr>
        <p:txBody>
          <a:bodyPr wrap="square" rtlCol="0">
            <a:spAutoFit/>
          </a:bodyPr>
          <a:lstStyle/>
          <a:p>
            <a:r>
              <a:rPr lang="en-US" dirty="0" smtClean="0"/>
              <a:t>Distance Learning</a:t>
            </a:r>
            <a:endParaRPr lang="en-US" dirty="0"/>
          </a:p>
        </p:txBody>
      </p:sp>
      <p:sp>
        <p:nvSpPr>
          <p:cNvPr id="20" name="Content Placeholder 19"/>
          <p:cNvSpPr txBox="1">
            <a:spLocks noGrp="1"/>
          </p:cNvSpPr>
          <p:nvPr>
            <p:ph idx="1"/>
          </p:nvPr>
        </p:nvSpPr>
        <p:spPr>
          <a:xfrm>
            <a:off x="2732086" y="3984883"/>
            <a:ext cx="876300" cy="480131"/>
          </a:xfrm>
          <a:prstGeom prst="rect">
            <a:avLst/>
          </a:prstGeom>
          <a:noFill/>
        </p:spPr>
        <p:txBody>
          <a:bodyPr wrap="square" rtlCol="0">
            <a:spAutoFit/>
          </a:bodyPr>
          <a:lstStyle/>
          <a:p>
            <a:pPr marL="0" indent="0">
              <a:buNone/>
            </a:pPr>
            <a:r>
              <a:rPr lang="en-US" dirty="0" smtClean="0"/>
              <a:t>	</a:t>
            </a:r>
            <a:endParaRPr lang="en-US" dirty="0"/>
          </a:p>
        </p:txBody>
      </p:sp>
      <p:sp>
        <p:nvSpPr>
          <p:cNvPr id="21" name="TextBox 20"/>
          <p:cNvSpPr txBox="1"/>
          <p:nvPr/>
        </p:nvSpPr>
        <p:spPr>
          <a:xfrm>
            <a:off x="2654300" y="4026178"/>
            <a:ext cx="1394217" cy="369332"/>
          </a:xfrm>
          <a:prstGeom prst="rect">
            <a:avLst/>
          </a:prstGeom>
          <a:noFill/>
        </p:spPr>
        <p:txBody>
          <a:bodyPr wrap="square" rtlCol="0">
            <a:spAutoFit/>
          </a:bodyPr>
          <a:lstStyle/>
          <a:p>
            <a:r>
              <a:rPr lang="en-US" dirty="0" smtClean="0"/>
              <a:t>In Person</a:t>
            </a:r>
          </a:p>
        </p:txBody>
      </p:sp>
    </p:spTree>
    <p:extLst>
      <p:ext uri="{BB962C8B-B14F-4D97-AF65-F5344CB8AC3E}">
        <p14:creationId xmlns:p14="http://schemas.microsoft.com/office/powerpoint/2010/main" val="12243363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Mitigation Strategy</a:t>
            </a:r>
            <a:endParaRPr lang="en-US" dirty="0"/>
          </a:p>
        </p:txBody>
      </p:sp>
      <p:sp>
        <p:nvSpPr>
          <p:cNvPr id="3" name="Content Placeholder 2"/>
          <p:cNvSpPr>
            <a:spLocks noGrp="1"/>
          </p:cNvSpPr>
          <p:nvPr>
            <p:ph sz="half" idx="1"/>
          </p:nvPr>
        </p:nvSpPr>
        <p:spPr/>
        <p:txBody>
          <a:bodyPr/>
          <a:lstStyle/>
          <a:p>
            <a:pPr marL="0" indent="0">
              <a:buNone/>
            </a:pPr>
            <a:r>
              <a:rPr lang="en-US" dirty="0" smtClean="0"/>
              <a:t>Handwashing and respiratory etiquette	</a:t>
            </a:r>
            <a:endParaRPr lang="en-US" dirty="0"/>
          </a:p>
        </p:txBody>
      </p:sp>
      <p:sp>
        <p:nvSpPr>
          <p:cNvPr id="4" name="Content Placeholder 3"/>
          <p:cNvSpPr>
            <a:spLocks noGrp="1"/>
          </p:cNvSpPr>
          <p:nvPr>
            <p:ph sz="half" idx="2"/>
          </p:nvPr>
        </p:nvSpPr>
        <p:spPr/>
        <p:txBody>
          <a:bodyPr/>
          <a:lstStyle/>
          <a:p>
            <a:pPr marL="0" indent="0">
              <a:buNone/>
            </a:pPr>
            <a:r>
              <a:rPr lang="en-US" dirty="0" smtClean="0"/>
              <a:t>Example of Responses</a:t>
            </a:r>
          </a:p>
          <a:p>
            <a:pPr lvl="1"/>
            <a:r>
              <a:rPr lang="en-US" dirty="0" smtClean="0"/>
              <a:t>Consistent with CDC</a:t>
            </a:r>
          </a:p>
          <a:p>
            <a:pPr lvl="1"/>
            <a:r>
              <a:rPr lang="en-US" dirty="0" smtClean="0"/>
              <a:t>Taught and reinforced</a:t>
            </a:r>
          </a:p>
          <a:p>
            <a:pPr lvl="1"/>
            <a:r>
              <a:rPr lang="en-US" dirty="0" smtClean="0"/>
              <a:t>Sanitizer and tissue provided</a:t>
            </a:r>
          </a:p>
          <a:p>
            <a:pPr lvl="1"/>
            <a:r>
              <a:rPr lang="en-US" dirty="0" smtClean="0"/>
              <a:t>No mitigation</a:t>
            </a:r>
            <a:endParaRPr lang="en-US" dirty="0"/>
          </a:p>
        </p:txBody>
      </p:sp>
      <p:pic>
        <p:nvPicPr>
          <p:cNvPr id="5" name="Picture 4"/>
          <p:cNvPicPr>
            <a:picLocks noChangeAspect="1"/>
          </p:cNvPicPr>
          <p:nvPr/>
        </p:nvPicPr>
        <p:blipFill>
          <a:blip r:embed="rId2"/>
          <a:stretch>
            <a:fillRect/>
          </a:stretch>
        </p:blipFill>
        <p:spPr>
          <a:xfrm>
            <a:off x="838200" y="365125"/>
            <a:ext cx="3733800" cy="1460500"/>
          </a:xfrm>
          <a:prstGeom prst="rect">
            <a:avLst/>
          </a:prstGeom>
        </p:spPr>
      </p:pic>
    </p:spTree>
    <p:extLst>
      <p:ext uri="{BB962C8B-B14F-4D97-AF65-F5344CB8AC3E}">
        <p14:creationId xmlns:p14="http://schemas.microsoft.com/office/powerpoint/2010/main" val="287232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Mitigation Strategy</a:t>
            </a:r>
            <a:endParaRPr lang="en-US" dirty="0"/>
          </a:p>
        </p:txBody>
      </p:sp>
      <p:sp>
        <p:nvSpPr>
          <p:cNvPr id="3" name="Content Placeholder 2"/>
          <p:cNvSpPr>
            <a:spLocks noGrp="1"/>
          </p:cNvSpPr>
          <p:nvPr>
            <p:ph sz="half" idx="1"/>
          </p:nvPr>
        </p:nvSpPr>
        <p:spPr/>
        <p:txBody>
          <a:bodyPr/>
          <a:lstStyle/>
          <a:p>
            <a:pPr marL="0" indent="0">
              <a:buNone/>
            </a:pPr>
            <a:r>
              <a:rPr lang="en-US" dirty="0" smtClean="0"/>
              <a:t>Cleaning and maintaining healthy facilities, including improving ventilation	</a:t>
            </a:r>
            <a:endParaRPr lang="en-US" dirty="0"/>
          </a:p>
        </p:txBody>
      </p:sp>
      <p:sp>
        <p:nvSpPr>
          <p:cNvPr id="4" name="Content Placeholder 3"/>
          <p:cNvSpPr>
            <a:spLocks noGrp="1"/>
          </p:cNvSpPr>
          <p:nvPr>
            <p:ph sz="half" idx="2"/>
          </p:nvPr>
        </p:nvSpPr>
        <p:spPr/>
        <p:txBody>
          <a:bodyPr/>
          <a:lstStyle/>
          <a:p>
            <a:pPr marL="0" indent="0">
              <a:buNone/>
            </a:pPr>
            <a:r>
              <a:rPr lang="en-US" dirty="0" smtClean="0"/>
              <a:t>Example Responses</a:t>
            </a:r>
          </a:p>
          <a:p>
            <a:pPr lvl="1"/>
            <a:r>
              <a:rPr lang="en-US" dirty="0" smtClean="0"/>
              <a:t>Consistent with CDC</a:t>
            </a:r>
            <a:endParaRPr lang="en-US" dirty="0"/>
          </a:p>
          <a:p>
            <a:pPr lvl="1"/>
            <a:r>
              <a:rPr lang="en-US" dirty="0" smtClean="0"/>
              <a:t>Modified layouts</a:t>
            </a:r>
          </a:p>
          <a:p>
            <a:pPr lvl="1"/>
            <a:r>
              <a:rPr lang="en-US" dirty="0" smtClean="0"/>
              <a:t>Increased cleaning for high-touch surfaces</a:t>
            </a:r>
          </a:p>
        </p:txBody>
      </p:sp>
      <p:pic>
        <p:nvPicPr>
          <p:cNvPr id="5" name="Picture 4"/>
          <p:cNvPicPr>
            <a:picLocks noChangeAspect="1"/>
          </p:cNvPicPr>
          <p:nvPr/>
        </p:nvPicPr>
        <p:blipFill>
          <a:blip r:embed="rId2"/>
          <a:stretch>
            <a:fillRect/>
          </a:stretch>
        </p:blipFill>
        <p:spPr>
          <a:xfrm>
            <a:off x="838200" y="365125"/>
            <a:ext cx="3733800" cy="1460500"/>
          </a:xfrm>
          <a:prstGeom prst="rect">
            <a:avLst/>
          </a:prstGeom>
        </p:spPr>
      </p:pic>
    </p:spTree>
    <p:extLst>
      <p:ext uri="{BB962C8B-B14F-4D97-AF65-F5344CB8AC3E}">
        <p14:creationId xmlns:p14="http://schemas.microsoft.com/office/powerpoint/2010/main" val="1894589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Mitigation Strategy</a:t>
            </a:r>
            <a:endParaRPr lang="en-US" dirty="0"/>
          </a:p>
        </p:txBody>
      </p:sp>
      <p:sp>
        <p:nvSpPr>
          <p:cNvPr id="3" name="Content Placeholder 2"/>
          <p:cNvSpPr>
            <a:spLocks noGrp="1"/>
          </p:cNvSpPr>
          <p:nvPr>
            <p:ph sz="half" idx="1"/>
          </p:nvPr>
        </p:nvSpPr>
        <p:spPr/>
        <p:txBody>
          <a:bodyPr/>
          <a:lstStyle/>
          <a:p>
            <a:pPr marL="0" indent="0">
              <a:buNone/>
            </a:pPr>
            <a:r>
              <a:rPr lang="en-US" dirty="0" smtClean="0"/>
              <a:t>Contact tracing in combination with isolation and quarantine, in collaboration with State, local, territorial, or Tribal health departments.</a:t>
            </a:r>
            <a:endParaRPr lang="en-US" dirty="0"/>
          </a:p>
        </p:txBody>
      </p:sp>
      <p:sp>
        <p:nvSpPr>
          <p:cNvPr id="4" name="Content Placeholder 3"/>
          <p:cNvSpPr>
            <a:spLocks noGrp="1"/>
          </p:cNvSpPr>
          <p:nvPr>
            <p:ph sz="half" idx="2"/>
          </p:nvPr>
        </p:nvSpPr>
        <p:spPr/>
        <p:txBody>
          <a:bodyPr/>
          <a:lstStyle/>
          <a:p>
            <a:pPr marL="0" indent="0">
              <a:buNone/>
            </a:pPr>
            <a:r>
              <a:rPr lang="en-US" dirty="0" smtClean="0"/>
              <a:t>Example Responses</a:t>
            </a:r>
          </a:p>
          <a:p>
            <a:pPr lvl="1"/>
            <a:r>
              <a:rPr lang="en-US" dirty="0" smtClean="0"/>
              <a:t>Consistent with CDC</a:t>
            </a:r>
          </a:p>
          <a:p>
            <a:pPr lvl="1"/>
            <a:r>
              <a:rPr lang="en-US" dirty="0" smtClean="0"/>
              <a:t>Contact tracing by LEA</a:t>
            </a:r>
          </a:p>
          <a:p>
            <a:pPr lvl="1"/>
            <a:r>
              <a:rPr lang="en-US" dirty="0" smtClean="0"/>
              <a:t>Contract tracing by the local public health authority (LPHA)</a:t>
            </a:r>
          </a:p>
          <a:p>
            <a:pPr lvl="1"/>
            <a:r>
              <a:rPr lang="en-US" dirty="0" smtClean="0"/>
              <a:t>No Contact tracing</a:t>
            </a:r>
            <a:endParaRPr lang="en-US" dirty="0"/>
          </a:p>
        </p:txBody>
      </p:sp>
      <p:pic>
        <p:nvPicPr>
          <p:cNvPr id="5" name="Picture 4"/>
          <p:cNvPicPr>
            <a:picLocks noChangeAspect="1"/>
          </p:cNvPicPr>
          <p:nvPr/>
        </p:nvPicPr>
        <p:blipFill>
          <a:blip r:embed="rId2"/>
          <a:stretch>
            <a:fillRect/>
          </a:stretch>
        </p:blipFill>
        <p:spPr>
          <a:xfrm>
            <a:off x="838200" y="365125"/>
            <a:ext cx="3733800" cy="1460500"/>
          </a:xfrm>
          <a:prstGeom prst="rect">
            <a:avLst/>
          </a:prstGeom>
        </p:spPr>
      </p:pic>
    </p:spTree>
    <p:extLst>
      <p:ext uri="{BB962C8B-B14F-4D97-AF65-F5344CB8AC3E}">
        <p14:creationId xmlns:p14="http://schemas.microsoft.com/office/powerpoint/2010/main" val="19902893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Mitigation Strategy</a:t>
            </a:r>
            <a:endParaRPr lang="en-US" dirty="0"/>
          </a:p>
        </p:txBody>
      </p:sp>
      <p:sp>
        <p:nvSpPr>
          <p:cNvPr id="3" name="Content Placeholder 2"/>
          <p:cNvSpPr>
            <a:spLocks noGrp="1"/>
          </p:cNvSpPr>
          <p:nvPr>
            <p:ph sz="half" idx="1"/>
          </p:nvPr>
        </p:nvSpPr>
        <p:spPr/>
        <p:txBody>
          <a:bodyPr/>
          <a:lstStyle/>
          <a:p>
            <a:pPr marL="0" indent="0">
              <a:buNone/>
            </a:pPr>
            <a:r>
              <a:rPr lang="en-US" dirty="0" smtClean="0"/>
              <a:t>Diagnostic and screening testing			</a:t>
            </a:r>
            <a:endParaRPr lang="en-US" dirty="0"/>
          </a:p>
        </p:txBody>
      </p:sp>
      <p:sp>
        <p:nvSpPr>
          <p:cNvPr id="4" name="Content Placeholder 3"/>
          <p:cNvSpPr>
            <a:spLocks noGrp="1"/>
          </p:cNvSpPr>
          <p:nvPr>
            <p:ph sz="half" idx="2"/>
          </p:nvPr>
        </p:nvSpPr>
        <p:spPr/>
        <p:txBody>
          <a:bodyPr/>
          <a:lstStyle/>
          <a:p>
            <a:pPr marL="0" indent="0">
              <a:buNone/>
            </a:pPr>
            <a:r>
              <a:rPr lang="en-US" dirty="0" smtClean="0"/>
              <a:t>Example Responses</a:t>
            </a:r>
          </a:p>
          <a:p>
            <a:pPr lvl="1"/>
            <a:r>
              <a:rPr lang="en-US" dirty="0" smtClean="0"/>
              <a:t>Testing provided onsite</a:t>
            </a:r>
          </a:p>
          <a:p>
            <a:pPr lvl="1"/>
            <a:r>
              <a:rPr lang="en-US" dirty="0" smtClean="0"/>
              <a:t>Testing available at LPHA or clinic</a:t>
            </a:r>
            <a:endParaRPr lang="en-US" dirty="0"/>
          </a:p>
        </p:txBody>
      </p:sp>
      <p:pic>
        <p:nvPicPr>
          <p:cNvPr id="5" name="Picture 4"/>
          <p:cNvPicPr>
            <a:picLocks noChangeAspect="1"/>
          </p:cNvPicPr>
          <p:nvPr/>
        </p:nvPicPr>
        <p:blipFill>
          <a:blip r:embed="rId2"/>
          <a:stretch>
            <a:fillRect/>
          </a:stretch>
        </p:blipFill>
        <p:spPr>
          <a:xfrm>
            <a:off x="838200" y="365125"/>
            <a:ext cx="3733800" cy="1460500"/>
          </a:xfrm>
          <a:prstGeom prst="rect">
            <a:avLst/>
          </a:prstGeom>
        </p:spPr>
      </p:pic>
    </p:spTree>
    <p:extLst>
      <p:ext uri="{BB962C8B-B14F-4D97-AF65-F5344CB8AC3E}">
        <p14:creationId xmlns:p14="http://schemas.microsoft.com/office/powerpoint/2010/main" val="10364224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Mitigation Strategy</a:t>
            </a:r>
            <a:endParaRPr lang="en-US" dirty="0"/>
          </a:p>
        </p:txBody>
      </p:sp>
      <p:sp>
        <p:nvSpPr>
          <p:cNvPr id="3" name="Content Placeholder 2"/>
          <p:cNvSpPr>
            <a:spLocks noGrp="1"/>
          </p:cNvSpPr>
          <p:nvPr>
            <p:ph sz="half" idx="1"/>
          </p:nvPr>
        </p:nvSpPr>
        <p:spPr/>
        <p:txBody>
          <a:bodyPr/>
          <a:lstStyle/>
          <a:p>
            <a:pPr marL="0" indent="0">
              <a:buNone/>
            </a:pPr>
            <a:r>
              <a:rPr lang="en-US" dirty="0" smtClean="0"/>
              <a:t>Efforts to provide vaccinations to educators, other staff, and students, if eligible	</a:t>
            </a:r>
            <a:endParaRPr lang="en-US" dirty="0"/>
          </a:p>
        </p:txBody>
      </p:sp>
      <p:sp>
        <p:nvSpPr>
          <p:cNvPr id="4" name="Content Placeholder 3"/>
          <p:cNvSpPr>
            <a:spLocks noGrp="1"/>
          </p:cNvSpPr>
          <p:nvPr>
            <p:ph sz="half" idx="2"/>
          </p:nvPr>
        </p:nvSpPr>
        <p:spPr/>
        <p:txBody>
          <a:bodyPr/>
          <a:lstStyle/>
          <a:p>
            <a:pPr marL="0" indent="0">
              <a:buNone/>
            </a:pPr>
            <a:r>
              <a:rPr lang="en-US" dirty="0" smtClean="0"/>
              <a:t>Example Responses</a:t>
            </a:r>
          </a:p>
          <a:p>
            <a:pPr lvl="1"/>
            <a:r>
              <a:rPr lang="en-US" dirty="0" smtClean="0"/>
              <a:t>LEA sponsors vaccination events</a:t>
            </a:r>
          </a:p>
          <a:p>
            <a:pPr lvl="1"/>
            <a:r>
              <a:rPr lang="en-US" dirty="0" smtClean="0"/>
              <a:t>LEA participates in vaccinations events</a:t>
            </a:r>
          </a:p>
          <a:p>
            <a:pPr lvl="1"/>
            <a:r>
              <a:rPr lang="en-US" dirty="0" smtClean="0"/>
              <a:t>Incentives provided for vaccination</a:t>
            </a:r>
            <a:endParaRPr lang="en-US" dirty="0"/>
          </a:p>
        </p:txBody>
      </p:sp>
      <p:pic>
        <p:nvPicPr>
          <p:cNvPr id="5" name="Picture 4"/>
          <p:cNvPicPr>
            <a:picLocks noChangeAspect="1"/>
          </p:cNvPicPr>
          <p:nvPr/>
        </p:nvPicPr>
        <p:blipFill>
          <a:blip r:embed="rId2"/>
          <a:stretch>
            <a:fillRect/>
          </a:stretch>
        </p:blipFill>
        <p:spPr>
          <a:xfrm>
            <a:off x="838200" y="365125"/>
            <a:ext cx="3733800" cy="1460500"/>
          </a:xfrm>
          <a:prstGeom prst="rect">
            <a:avLst/>
          </a:prstGeom>
        </p:spPr>
      </p:pic>
    </p:spTree>
    <p:extLst>
      <p:ext uri="{BB962C8B-B14F-4D97-AF65-F5344CB8AC3E}">
        <p14:creationId xmlns:p14="http://schemas.microsoft.com/office/powerpoint/2010/main" val="40066785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Mitigation Strategy</a:t>
            </a:r>
            <a:endParaRPr lang="en-US" dirty="0"/>
          </a:p>
        </p:txBody>
      </p:sp>
      <p:sp>
        <p:nvSpPr>
          <p:cNvPr id="3" name="Content Placeholder 2"/>
          <p:cNvSpPr>
            <a:spLocks noGrp="1"/>
          </p:cNvSpPr>
          <p:nvPr>
            <p:ph sz="half" idx="1"/>
          </p:nvPr>
        </p:nvSpPr>
        <p:spPr/>
        <p:txBody>
          <a:bodyPr/>
          <a:lstStyle/>
          <a:p>
            <a:pPr marL="0" indent="0">
              <a:buNone/>
            </a:pPr>
            <a:r>
              <a:rPr lang="en-US" dirty="0" smtClean="0"/>
              <a:t>Appropriate accommodations for children with disabilities with respect to the health and safety policies.</a:t>
            </a:r>
            <a:endParaRPr lang="en-US" dirty="0"/>
          </a:p>
        </p:txBody>
      </p:sp>
      <p:sp>
        <p:nvSpPr>
          <p:cNvPr id="4" name="Content Placeholder 3"/>
          <p:cNvSpPr>
            <a:spLocks noGrp="1"/>
          </p:cNvSpPr>
          <p:nvPr>
            <p:ph sz="half" idx="2"/>
          </p:nvPr>
        </p:nvSpPr>
        <p:spPr/>
        <p:txBody>
          <a:bodyPr/>
          <a:lstStyle/>
          <a:p>
            <a:pPr marL="0" indent="0">
              <a:buNone/>
            </a:pPr>
            <a:r>
              <a:rPr lang="en-US" dirty="0" smtClean="0"/>
              <a:t>Example Responses</a:t>
            </a:r>
          </a:p>
          <a:p>
            <a:pPr lvl="1"/>
            <a:r>
              <a:rPr lang="en-US" dirty="0" smtClean="0"/>
              <a:t>Accommodations as necessary or as mandated by IEP</a:t>
            </a:r>
            <a:endParaRPr lang="en-US" dirty="0"/>
          </a:p>
        </p:txBody>
      </p:sp>
      <p:pic>
        <p:nvPicPr>
          <p:cNvPr id="5" name="Picture 4"/>
          <p:cNvPicPr>
            <a:picLocks noChangeAspect="1"/>
          </p:cNvPicPr>
          <p:nvPr/>
        </p:nvPicPr>
        <p:blipFill>
          <a:blip r:embed="rId2"/>
          <a:stretch>
            <a:fillRect/>
          </a:stretch>
        </p:blipFill>
        <p:spPr>
          <a:xfrm>
            <a:off x="838200" y="365125"/>
            <a:ext cx="3733800" cy="1460500"/>
          </a:xfrm>
          <a:prstGeom prst="rect">
            <a:avLst/>
          </a:prstGeom>
        </p:spPr>
      </p:pic>
    </p:spTree>
    <p:extLst>
      <p:ext uri="{BB962C8B-B14F-4D97-AF65-F5344CB8AC3E}">
        <p14:creationId xmlns:p14="http://schemas.microsoft.com/office/powerpoint/2010/main" val="8084805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Mental Health of Students </a:t>
            </a:r>
            <a:br>
              <a:rPr lang="en-US" dirty="0" smtClean="0"/>
            </a:br>
            <a:r>
              <a:rPr lang="en-US" dirty="0"/>
              <a:t>	</a:t>
            </a:r>
            <a:r>
              <a:rPr lang="en-US" dirty="0" smtClean="0"/>
              <a:t>			and staff</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Pattonsburg</a:t>
            </a:r>
            <a:r>
              <a:rPr lang="en-US" dirty="0"/>
              <a:t> </a:t>
            </a:r>
            <a:r>
              <a:rPr lang="en-US" dirty="0" smtClean="0"/>
              <a:t>R-II School District will have their K-12 Counselor available to help students and staff with mental health.</a:t>
            </a:r>
          </a:p>
          <a:p>
            <a:r>
              <a:rPr lang="en-US" dirty="0" smtClean="0"/>
              <a:t>ACES will have staff available to come and meet with staff and students which demonstrate and illustrate the need for mental health.</a:t>
            </a:r>
          </a:p>
          <a:p>
            <a:r>
              <a:rPr lang="en-US" dirty="0" smtClean="0"/>
              <a:t>NW Mental of Trenton will send staff to help all individuals with their mental health.</a:t>
            </a:r>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40399099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Health of Students </a:t>
            </a:r>
            <a:br>
              <a:rPr lang="en-US" dirty="0" smtClean="0"/>
            </a:br>
            <a:r>
              <a:rPr lang="en-US" dirty="0"/>
              <a:t>	</a:t>
            </a:r>
            <a:r>
              <a:rPr lang="en-US" dirty="0" smtClean="0"/>
              <a:t>			and staff</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Pattonsburg</a:t>
            </a:r>
            <a:r>
              <a:rPr lang="en-US" dirty="0"/>
              <a:t> </a:t>
            </a:r>
            <a:r>
              <a:rPr lang="en-US" dirty="0" smtClean="0"/>
              <a:t>R-II School District will have their nurse or assigned personnel available to help with the health and care of all students and adults.</a:t>
            </a:r>
          </a:p>
          <a:p>
            <a:r>
              <a:rPr lang="en-US" dirty="0" smtClean="0"/>
              <a:t>The Daviess County Health Department will be available to help all students and staff with their health.</a:t>
            </a:r>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4673463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Revisions, Public Input, and 				U   understandable Language</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Pattonsburg</a:t>
            </a:r>
            <a:r>
              <a:rPr lang="en-US" dirty="0"/>
              <a:t> </a:t>
            </a:r>
            <a:r>
              <a:rPr lang="en-US" dirty="0" smtClean="0"/>
              <a:t>R-II School District will review and revise, if necessary, the SRCSP every three months.</a:t>
            </a:r>
          </a:p>
          <a:p>
            <a:r>
              <a:rPr lang="en-US" dirty="0" smtClean="0"/>
              <a:t>The district will consult students, families, administrators and teachers during the review process</a:t>
            </a:r>
          </a:p>
          <a:p>
            <a:r>
              <a:rPr lang="en-US" dirty="0" smtClean="0"/>
              <a:t>Stakeholders who are interested in receiving the SRCSP in a different language, should call the district office at 660-367-2111.</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817744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Models for Learning</a:t>
            </a:r>
            <a:endParaRPr lang="en-US" dirty="0"/>
          </a:p>
        </p:txBody>
      </p:sp>
      <p:sp>
        <p:nvSpPr>
          <p:cNvPr id="3" name="Content Placeholder 2"/>
          <p:cNvSpPr>
            <a:spLocks noGrp="1"/>
          </p:cNvSpPr>
          <p:nvPr>
            <p:ph idx="1"/>
          </p:nvPr>
        </p:nvSpPr>
        <p:spPr/>
        <p:txBody>
          <a:bodyPr/>
          <a:lstStyle/>
          <a:p>
            <a:pPr marL="0" indent="0">
              <a:buNone/>
            </a:pPr>
            <a:r>
              <a:rPr lang="en-US" b="1" dirty="0" smtClean="0"/>
              <a:t>In Person</a:t>
            </a:r>
            <a:r>
              <a:rPr lang="en-US" dirty="0" smtClean="0"/>
              <a:t>		</a:t>
            </a:r>
            <a:r>
              <a:rPr lang="en-US" dirty="0"/>
              <a:t>	</a:t>
            </a:r>
            <a:r>
              <a:rPr lang="en-US" b="1" dirty="0" smtClean="0"/>
              <a:t>Physically Distanced             Distance Learning</a:t>
            </a:r>
          </a:p>
          <a:p>
            <a:pPr marL="0" indent="0">
              <a:buNone/>
            </a:pPr>
            <a:r>
              <a:rPr lang="en-US" sz="1800" dirty="0" smtClean="0"/>
              <a:t>The Vast majority of Students attend      To support physical distancing, learning     All students attend virtually</a:t>
            </a:r>
          </a:p>
          <a:p>
            <a:pPr marL="0" indent="0">
              <a:buNone/>
            </a:pPr>
            <a:r>
              <a:rPr lang="en-US" sz="1800" dirty="0" smtClean="0"/>
              <a:t>In-person.  Some students (those with	  occurs both in-person and virtually,           using digital, analog, </a:t>
            </a:r>
            <a:r>
              <a:rPr lang="en-US" sz="1800" dirty="0" err="1" smtClean="0"/>
              <a:t>synchr</a:t>
            </a:r>
            <a:r>
              <a:rPr lang="en-US" sz="1800" dirty="0" smtClean="0"/>
              <a:t>-</a:t>
            </a:r>
          </a:p>
          <a:p>
            <a:pPr marL="0" indent="0">
              <a:buNone/>
            </a:pPr>
            <a:r>
              <a:rPr lang="en-US" sz="1800" dirty="0" smtClean="0"/>
              <a:t>health concerns) may participate 	  utilizing classrooms, outdoor learning	      </a:t>
            </a:r>
            <a:r>
              <a:rPr lang="en-US" sz="1800" dirty="0" err="1" smtClean="0"/>
              <a:t>onous</a:t>
            </a:r>
            <a:r>
              <a:rPr lang="en-US" sz="1800" dirty="0" smtClean="0"/>
              <a:t>, or hybrid</a:t>
            </a:r>
          </a:p>
          <a:p>
            <a:pPr marL="0" indent="0">
              <a:buNone/>
            </a:pPr>
            <a:r>
              <a:rPr lang="en-US" sz="1800" dirty="0" smtClean="0"/>
              <a:t>Virtually on an as-needed basis.	  Spaces, homes, and community-based      instructional models.</a:t>
            </a:r>
          </a:p>
          <a:p>
            <a:pPr marL="0" indent="0">
              <a:buNone/>
            </a:pPr>
            <a:r>
              <a:rPr lang="en-US" sz="1800" dirty="0"/>
              <a:t>	</a:t>
            </a:r>
            <a:r>
              <a:rPr lang="en-US" sz="1800" dirty="0" smtClean="0"/>
              <a:t>			  organizations.</a:t>
            </a:r>
            <a:endParaRPr lang="en-US" sz="1800"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991942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600" y="377031"/>
            <a:ext cx="10515600" cy="1284288"/>
          </a:xfrm>
        </p:spPr>
        <p:txBody>
          <a:bodyPr/>
          <a:lstStyle/>
          <a:p>
            <a:r>
              <a:rPr lang="en-US" dirty="0" smtClean="0"/>
              <a:t>                            Scheduling Scenarios</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
        <p:nvSpPr>
          <p:cNvPr id="7" name="Oval 6"/>
          <p:cNvSpPr/>
          <p:nvPr/>
        </p:nvSpPr>
        <p:spPr>
          <a:xfrm>
            <a:off x="2636628" y="2781300"/>
            <a:ext cx="2082800" cy="22733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032499" y="2781300"/>
            <a:ext cx="2082800" cy="22733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flipV="1">
            <a:off x="7073899" y="3143359"/>
            <a:ext cx="1165915" cy="209440"/>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            </a:t>
            </a:r>
          </a:p>
        </p:txBody>
      </p:sp>
      <p:sp>
        <p:nvSpPr>
          <p:cNvPr id="12" name="Title 1"/>
          <p:cNvSpPr txBox="1">
            <a:spLocks/>
          </p:cNvSpPr>
          <p:nvPr/>
        </p:nvSpPr>
        <p:spPr>
          <a:xfrm>
            <a:off x="2925270" y="3328601"/>
            <a:ext cx="1392030" cy="728870"/>
          </a:xfrm>
          <a:prstGeom prst="rect">
            <a:avLst/>
          </a:prstGeom>
        </p:spPr>
        <p:txBody>
          <a:bodyPr vert="horz" lIns="91440" tIns="45720" rIns="91440" bIns="45720" rtlCol="0" anchor="ctr">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                                    A</a:t>
            </a:r>
          </a:p>
          <a:p>
            <a:r>
              <a:rPr lang="en-US" dirty="0" smtClean="0"/>
              <a:t>Regular Start</a:t>
            </a:r>
            <a:endParaRPr lang="en-US" dirty="0"/>
          </a:p>
        </p:txBody>
      </p:sp>
      <p:sp>
        <p:nvSpPr>
          <p:cNvPr id="13" name="Title 1"/>
          <p:cNvSpPr txBox="1">
            <a:spLocks/>
          </p:cNvSpPr>
          <p:nvPr/>
        </p:nvSpPr>
        <p:spPr>
          <a:xfrm>
            <a:off x="6377884" y="3437066"/>
            <a:ext cx="1392030" cy="728870"/>
          </a:xfrm>
          <a:prstGeom prst="rect">
            <a:avLst/>
          </a:prstGeom>
        </p:spPr>
        <p:txBody>
          <a:bodyPr vert="horz" lIns="91440" tIns="45720" rIns="91440" bIns="45720" rtlCol="0" anchor="ctr">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 </a:t>
            </a:r>
            <a:r>
              <a:rPr lang="en-US" dirty="0"/>
              <a:t>B</a:t>
            </a:r>
            <a:r>
              <a:rPr lang="en-US" dirty="0" smtClean="0"/>
              <a:t>                                </a:t>
            </a:r>
          </a:p>
          <a:p>
            <a:r>
              <a:rPr lang="en-US" dirty="0" smtClean="0"/>
              <a:t>  All Distance</a:t>
            </a:r>
          </a:p>
          <a:p>
            <a:r>
              <a:rPr lang="en-US" dirty="0" smtClean="0"/>
              <a:t>    Learning</a:t>
            </a:r>
            <a:endParaRPr lang="en-US" dirty="0"/>
          </a:p>
        </p:txBody>
      </p:sp>
      <p:sp>
        <p:nvSpPr>
          <p:cNvPr id="15" name="Rectangle 14"/>
          <p:cNvSpPr/>
          <p:nvPr/>
        </p:nvSpPr>
        <p:spPr>
          <a:xfrm>
            <a:off x="4277820" y="3105835"/>
            <a:ext cx="1314597" cy="369332"/>
          </a:xfrm>
          <a:prstGeom prst="rect">
            <a:avLst/>
          </a:prstGeom>
        </p:spPr>
        <p:txBody>
          <a:bodyPr wrap="square">
            <a:spAutoFit/>
          </a:bodyPr>
          <a:lstStyle/>
          <a:p>
            <a:pPr algn="ctr"/>
            <a:r>
              <a:rPr lang="en-US" dirty="0" smtClean="0"/>
              <a:t> </a:t>
            </a:r>
          </a:p>
        </p:txBody>
      </p:sp>
    </p:spTree>
    <p:extLst>
      <p:ext uri="{BB962C8B-B14F-4D97-AF65-F5344CB8AC3E}">
        <p14:creationId xmlns:p14="http://schemas.microsoft.com/office/powerpoint/2010/main" val="312975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Scenario A:  Regular Start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Each student level (elementary and 7-12) reports to school four full days per week.</a:t>
            </a:r>
          </a:p>
          <a:p>
            <a:pPr marL="0" indent="0">
              <a:buNone/>
            </a:pPr>
            <a:r>
              <a:rPr lang="en-US" dirty="0" smtClean="0"/>
              <a:t>Additional precautions in place including:</a:t>
            </a:r>
          </a:p>
          <a:p>
            <a:pPr lvl="1"/>
            <a:r>
              <a:rPr lang="en-US" dirty="0" smtClean="0"/>
              <a:t>Cleaning and sanitizing of all occupied spaces consistent with CDC guidance and </a:t>
            </a:r>
            <a:r>
              <a:rPr lang="en-US" dirty="0" err="1" smtClean="0"/>
              <a:t>Pattonsburg</a:t>
            </a:r>
            <a:r>
              <a:rPr lang="en-US" dirty="0" smtClean="0"/>
              <a:t> R-II custodial protocols</a:t>
            </a:r>
          </a:p>
          <a:p>
            <a:pPr lvl="1"/>
            <a:r>
              <a:rPr lang="en-US" dirty="0" smtClean="0"/>
              <a:t>Daily screening and reporting symptoms (students and faculty)</a:t>
            </a:r>
          </a:p>
          <a:p>
            <a:pPr lvl="1"/>
            <a:r>
              <a:rPr lang="en-US" dirty="0" smtClean="0"/>
              <a:t>Informational and educational signage pertaining to COVID -19 throughout the District as a reminder to students, staff, visitors, and vendors to adhere to public health guidance and </a:t>
            </a:r>
            <a:r>
              <a:rPr lang="en-US" dirty="0" err="1" smtClean="0"/>
              <a:t>Pattonsburg</a:t>
            </a:r>
            <a:r>
              <a:rPr lang="en-US" dirty="0" smtClean="0"/>
              <a:t> R-II protocols.</a:t>
            </a:r>
          </a:p>
          <a:p>
            <a:pPr lvl="1"/>
            <a:r>
              <a:rPr lang="en-US" dirty="0" smtClean="0"/>
              <a:t>If necessary, limitation of outside visitors and vendors.</a:t>
            </a:r>
          </a:p>
          <a:p>
            <a:pPr lvl="1"/>
            <a:r>
              <a:rPr lang="en-US" dirty="0" smtClean="0"/>
              <a:t>Use of consistent, stable groups for students to minimize contacts with other groups (as possible).</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3441742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Scenario B:  Distance Learning</a:t>
            </a:r>
            <a:endParaRPr lang="en-US" dirty="0"/>
          </a:p>
        </p:txBody>
      </p:sp>
      <p:sp>
        <p:nvSpPr>
          <p:cNvPr id="3" name="Content Placeholder 2"/>
          <p:cNvSpPr>
            <a:spLocks noGrp="1"/>
          </p:cNvSpPr>
          <p:nvPr>
            <p:ph idx="1"/>
          </p:nvPr>
        </p:nvSpPr>
        <p:spPr/>
        <p:txBody>
          <a:bodyPr/>
          <a:lstStyle/>
          <a:p>
            <a:pPr marL="0" indent="0">
              <a:buNone/>
            </a:pPr>
            <a:r>
              <a:rPr lang="en-US" dirty="0" smtClean="0"/>
              <a:t>All students attend virtually using digital, analog, synchronous, asynchronous, or hybrid instructional models.</a:t>
            </a:r>
          </a:p>
          <a:p>
            <a:pPr lvl="1"/>
            <a:r>
              <a:rPr lang="en-US" dirty="0" smtClean="0"/>
              <a:t>Students continue to engage in virtual learning at home or in community-based centers (as available).</a:t>
            </a:r>
          </a:p>
          <a:p>
            <a:pPr lvl="1"/>
            <a:r>
              <a:rPr lang="en-US" dirty="0" smtClean="0"/>
              <a:t>Students are provided with virtual learning materials-digital, analog, or hybrid formats-to support learning on those days when they do not report to school for in-person learning.</a:t>
            </a:r>
          </a:p>
          <a:p>
            <a:pPr lvl="1"/>
            <a:r>
              <a:rPr lang="en-US" dirty="0" smtClean="0"/>
              <a:t>Students continue to receive any additional learning supports beyond general education learning supports.  Best practices, outlined specialized supports, and least restrictive environment should be central to decision making.</a:t>
            </a:r>
          </a:p>
          <a:p>
            <a:pPr lvl="1"/>
            <a:r>
              <a:rPr lang="en-US" dirty="0" smtClean="0"/>
              <a:t>All school buildings are closed for deep cleaning.</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148154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Distance Learning</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Pattonsburg</a:t>
            </a:r>
            <a:r>
              <a:rPr lang="en-US" dirty="0" smtClean="0"/>
              <a:t> R-II District hopes to educate the students of the district within the domes, according to Scenario A.  If a child has a situation where distance learning is required, even though the district is in session, the parents will need to notify the district of this decision.</a:t>
            </a:r>
          </a:p>
          <a:p>
            <a:r>
              <a:rPr lang="en-US" dirty="0" smtClean="0"/>
              <a:t>Students choosing Distance Learning, will not be allowed to participate in MSHSAA sanctioned activities, as well as </a:t>
            </a:r>
            <a:r>
              <a:rPr lang="en-US" dirty="0" err="1" smtClean="0"/>
              <a:t>Pattonsburg</a:t>
            </a:r>
            <a:r>
              <a:rPr lang="en-US" dirty="0" smtClean="0"/>
              <a:t> R-II activities.</a:t>
            </a:r>
            <a:endParaRPr lang="en-US" dirty="0"/>
          </a:p>
        </p:txBody>
      </p:sp>
      <p:pic>
        <p:nvPicPr>
          <p:cNvPr id="4" name="Picture 3"/>
          <p:cNvPicPr>
            <a:picLocks noChangeAspect="1"/>
          </p:cNvPicPr>
          <p:nvPr/>
        </p:nvPicPr>
        <p:blipFill>
          <a:blip r:embed="rId2"/>
          <a:stretch>
            <a:fillRect/>
          </a:stretch>
        </p:blipFill>
        <p:spPr>
          <a:xfrm>
            <a:off x="1041400" y="365125"/>
            <a:ext cx="3236420" cy="1460500"/>
          </a:xfrm>
          <a:prstGeom prst="rect">
            <a:avLst/>
          </a:prstGeom>
        </p:spPr>
      </p:pic>
    </p:spTree>
    <p:extLst>
      <p:ext uri="{BB962C8B-B14F-4D97-AF65-F5344CB8AC3E}">
        <p14:creationId xmlns:p14="http://schemas.microsoft.com/office/powerpoint/2010/main" val="432995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4570</TotalTime>
  <Words>2410</Words>
  <Application>Microsoft Office PowerPoint</Application>
  <PresentationFormat>Widescreen</PresentationFormat>
  <Paragraphs>216</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Calibri Light</vt:lpstr>
      <vt:lpstr>Office Theme</vt:lpstr>
      <vt:lpstr>Pattonsburg R-II Safe Return to In-Person  Instruction and Continuity of Services Plan</vt:lpstr>
      <vt:lpstr>PowerPoint Presentation</vt:lpstr>
      <vt:lpstr>Goals for Re-entry</vt:lpstr>
      <vt:lpstr>                           Models for Learning</vt:lpstr>
      <vt:lpstr>                            Models for Learning</vt:lpstr>
      <vt:lpstr>                            Scheduling Scenarios</vt:lpstr>
      <vt:lpstr>                            Scenario A:  Regular Start</vt:lpstr>
      <vt:lpstr>                            Scenario B:  Distance Learning</vt:lpstr>
      <vt:lpstr>                            Distance Learning</vt:lpstr>
      <vt:lpstr>                            Additional Considerations:</vt:lpstr>
      <vt:lpstr>                            Additional Considerations:</vt:lpstr>
      <vt:lpstr>                            Additional Considerations:</vt:lpstr>
      <vt:lpstr>                            Additional Considerations:</vt:lpstr>
      <vt:lpstr>                            Symptom Checklist for      Teachers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Additional Considerations:</vt:lpstr>
      <vt:lpstr>                            Daily Symptom Checklist for r    Re-entry</vt:lpstr>
      <vt:lpstr>                            Disinfection Funds Supply List</vt:lpstr>
      <vt:lpstr>                            Daily Screening and Reporting     Protocol:  Students</vt:lpstr>
      <vt:lpstr>                            Daily Screening and Reporting     Protocol:  Staff</vt:lpstr>
      <vt:lpstr>                            Daily Screening and Reporting     Protocol:  Visitors and Vendors</vt:lpstr>
      <vt:lpstr>                            Positive Test Procedures</vt:lpstr>
      <vt:lpstr>    Mitigation Strategy</vt:lpstr>
      <vt:lpstr>    Mitigation Strategy</vt:lpstr>
      <vt:lpstr>    Mitigation Strategy</vt:lpstr>
      <vt:lpstr>    Mitigation Strategy</vt:lpstr>
      <vt:lpstr>    Mitigation Strategy</vt:lpstr>
      <vt:lpstr>    Mitigation Strategy</vt:lpstr>
      <vt:lpstr>    Mitigation Strategy</vt:lpstr>
      <vt:lpstr>    Mitigation Strategy</vt:lpstr>
      <vt:lpstr>                            Mental Health of Students      and staff</vt:lpstr>
      <vt:lpstr>                            Health of Students      and staff</vt:lpstr>
      <vt:lpstr>                            Revisions, Public Input, and     U   understandable Language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Pattonsburg R-II Safe Return to In-Person  Instruction and Continuity of Services Plan</dc:title>
  <dc:creator>Bill Pottorff</dc:creator>
  <cp:lastModifiedBy>Bill Pottorff</cp:lastModifiedBy>
  <cp:revision>26</cp:revision>
  <dcterms:created xsi:type="dcterms:W3CDTF">2021-08-07T16:19:16Z</dcterms:created>
  <dcterms:modified xsi:type="dcterms:W3CDTF">2021-12-22T20:30:45Z</dcterms:modified>
</cp:coreProperties>
</file>